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01BA-9F4C-41D6-8AE7-97179472D672}" type="datetimeFigureOut">
              <a:rPr lang="en-GB" smtClean="0"/>
              <a:t>09/02/2025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87794-F681-4437-95CC-40E2CB3B87C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it-IT" dirty="0" err="1"/>
              <a:t>Networked</a:t>
            </a:r>
            <a:r>
              <a:rPr lang="it-IT" dirty="0"/>
              <a:t> Control: Project 22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424247" y="6363505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A.Locatelli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E.Airoldi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M.Pederzoli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C.Leidi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050" y="3887273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b="0" dirty="0" err="1">
                <a:latin typeface="Georgia" panose="02040502050405020303" pitchFamily="18" charset="0"/>
              </a:rPr>
              <a:t>Networked</a:t>
            </a:r>
            <a:r>
              <a:rPr lang="it-IT" b="0" dirty="0">
                <a:latin typeface="Georgia" panose="02040502050405020303" pitchFamily="18" charset="0"/>
              </a:rPr>
              <a:t> Control: Project 22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5806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  <a:latin typeface="Georgia" panose="02040502050405020303" pitchFamily="18" charset="0"/>
              </a:rPr>
              <a:t>Control of an array of masses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543790-BF18-EABE-8204-E9AF5CC2A69B}"/>
              </a:ext>
            </a:extLst>
          </p:cNvPr>
          <p:cNvSpPr txBox="1"/>
          <p:nvPr/>
        </p:nvSpPr>
        <p:spPr>
          <a:xfrm>
            <a:off x="7264188" y="5180697"/>
            <a:ext cx="229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i="1" dirty="0" err="1">
                <a:solidFill>
                  <a:schemeClr val="bg2"/>
                </a:solidFill>
              </a:rPr>
              <a:t>February</a:t>
            </a:r>
            <a:r>
              <a:rPr lang="it-IT" sz="1500" i="1" dirty="0">
                <a:solidFill>
                  <a:schemeClr val="bg2"/>
                </a:solidFill>
              </a:rPr>
              <a:t> 2025, Milan</a:t>
            </a:r>
            <a:endParaRPr lang="en-GB" sz="1500" i="1" dirty="0">
              <a:solidFill>
                <a:schemeClr val="bg2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7D79C5-21CD-F098-FE10-F6B388F686B8}"/>
              </a:ext>
            </a:extLst>
          </p:cNvPr>
          <p:cNvSpPr txBox="1"/>
          <p:nvPr/>
        </p:nvSpPr>
        <p:spPr>
          <a:xfrm>
            <a:off x="6388891" y="5624810"/>
            <a:ext cx="288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/>
                </a:solidFill>
              </a:rPr>
              <a:t>Alfio Locatelli           10645427</a:t>
            </a:r>
          </a:p>
          <a:p>
            <a:r>
              <a:rPr lang="it-IT" sz="1600" dirty="0">
                <a:solidFill>
                  <a:schemeClr val="bg2"/>
                </a:solidFill>
              </a:rPr>
              <a:t>Edoardo Airoldi       10697801</a:t>
            </a:r>
          </a:p>
          <a:p>
            <a:r>
              <a:rPr lang="it-IT" sz="1600" dirty="0">
                <a:solidFill>
                  <a:schemeClr val="bg2"/>
                </a:solidFill>
              </a:rPr>
              <a:t>Michele Pederzoli   10632981</a:t>
            </a:r>
          </a:p>
          <a:p>
            <a:r>
              <a:rPr lang="it-IT" sz="1600" dirty="0">
                <a:solidFill>
                  <a:schemeClr val="bg2"/>
                </a:solidFill>
              </a:rPr>
              <a:t>Carlo Leidi                10621539</a:t>
            </a:r>
          </a:p>
          <a:p>
            <a:endParaRPr lang="it-IT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1043-1B72-743C-A75F-8F15535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119FA-89B9-3B02-D055-23447230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86AAAF-2F73-8728-5AA7-36D1D3BA383C}"/>
              </a:ext>
            </a:extLst>
          </p:cNvPr>
          <p:cNvSpPr txBox="1"/>
          <p:nvPr/>
        </p:nvSpPr>
        <p:spPr>
          <a:xfrm>
            <a:off x="288521" y="599768"/>
            <a:ext cx="55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System model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32FCF8EA-C408-128E-46BD-7EB01C67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79"/>
            <a:ext cx="4357207" cy="3267905"/>
          </a:xfrm>
          <a:prstGeom prst="rect">
            <a:avLst/>
          </a:prstGeom>
        </p:spPr>
      </p:pic>
      <p:pic>
        <p:nvPicPr>
          <p:cNvPr id="8" name="Immagine 7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C3C95EC6-50F2-5175-881E-CD5EA35D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07" y="1354079"/>
            <a:ext cx="4357207" cy="3267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F04FA3-AF71-D4AD-1570-B750392EF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t="6400"/>
          <a:stretch/>
        </p:blipFill>
        <p:spPr bwMode="auto">
          <a:xfrm>
            <a:off x="5388133" y="2537577"/>
            <a:ext cx="3246539" cy="26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5C73F2B6-8059-9AFF-5391-36A530920D49}"/>
              </a:ext>
            </a:extLst>
          </p:cNvPr>
          <p:cNvSpPr/>
          <p:nvPr/>
        </p:nvSpPr>
        <p:spPr>
          <a:xfrm>
            <a:off x="4753368" y="1631461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D3DB2DC-77EA-7C41-B8F6-A36048FA57BE}"/>
              </a:ext>
            </a:extLst>
          </p:cNvPr>
          <p:cNvSpPr/>
          <p:nvPr/>
        </p:nvSpPr>
        <p:spPr>
          <a:xfrm>
            <a:off x="412459" y="1536583"/>
            <a:ext cx="681910" cy="70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64EB464-236D-73F7-C432-EBE4FE65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84" t="7203"/>
          <a:stretch/>
        </p:blipFill>
        <p:spPr>
          <a:xfrm>
            <a:off x="1094369" y="2537577"/>
            <a:ext cx="3246540" cy="268896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D9AEB-3816-596C-C6C3-7F8BDC4C6129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94369" y="1888921"/>
            <a:ext cx="2882013" cy="6486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6F166DDF-49EE-86C5-3EE0-A6F7B9E72F1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435278" y="1983799"/>
            <a:ext cx="2898311" cy="5537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971113E-0CC2-5E24-E122-46BBA6C2BE1F}"/>
              </a:ext>
            </a:extLst>
          </p:cNvPr>
          <p:cNvCxnSpPr>
            <a:cxnSpLocks/>
          </p:cNvCxnSpPr>
          <p:nvPr/>
        </p:nvCxnSpPr>
        <p:spPr>
          <a:xfrm>
            <a:off x="741628" y="2241258"/>
            <a:ext cx="324657" cy="23807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BFB73AF4-4016-761D-46C2-3BEA1581B11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5094323" y="2336136"/>
            <a:ext cx="293810" cy="24623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4486-8A86-06B2-B6E6-27137278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1C9EE-4AC1-5262-7B93-29B86F10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BE81E9A-9340-BED8-A05A-07A4CBA5D948}"/>
              </a:ext>
            </a:extLst>
          </p:cNvPr>
          <p:cNvSpPr txBox="1"/>
          <p:nvPr/>
        </p:nvSpPr>
        <p:spPr>
          <a:xfrm>
            <a:off x="288520" y="599768"/>
            <a:ext cx="450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FD9246AC-8623-5699-DCC9-54BD3B8B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" y="1331359"/>
            <a:ext cx="4645229" cy="3483922"/>
          </a:xfrm>
          <a:prstGeom prst="rect">
            <a:avLst/>
          </a:prstGeom>
        </p:spPr>
      </p:pic>
      <p:pic>
        <p:nvPicPr>
          <p:cNvPr id="8" name="Immagine 7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B6D9AAC-8F4F-0FCF-FCDB-E722A59D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02" y="1331359"/>
            <a:ext cx="4645229" cy="348392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69BB27-109C-62E9-B595-00E1A477491B}"/>
              </a:ext>
            </a:extLst>
          </p:cNvPr>
          <p:cNvSpPr txBox="1"/>
          <p:nvPr/>
        </p:nvSpPr>
        <p:spPr>
          <a:xfrm>
            <a:off x="2659366" y="517754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The full output </a:t>
            </a:r>
            <a:r>
              <a:rPr lang="it-IT" dirty="0" err="1">
                <a:latin typeface="Georgia" panose="02040502050405020303" pitchFamily="18" charset="0"/>
              </a:rPr>
              <a:t>is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asymptotically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endParaRPr lang="it-IT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CD74-3C54-9FD2-CEF0-61DE313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99998-086C-DB8C-FC58-1FE3EF48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7694B-4C9B-DA62-0811-100D39968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78BDB8-8C2A-578E-E73F-1FD75523DB5B}"/>
              </a:ext>
            </a:extLst>
          </p:cNvPr>
          <p:cNvSpPr txBox="1"/>
          <p:nvPr/>
        </p:nvSpPr>
        <p:spPr>
          <a:xfrm>
            <a:off x="288521" y="599768"/>
            <a:ext cx="487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-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Hinf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6437-D209-CA2C-3628-C02F368F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7EC47-3B33-E6D3-B297-015EB3E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2B7BE-7F8F-2345-E5CB-1599CD02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403337-3C6D-C13F-5BEE-162266E611DB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70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81095-2DA4-2D72-8A35-4BF284DD5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689D3-E8B6-201B-8114-010CCFC8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4D0A24-9894-75FA-D976-B426BD9D2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5A9E62-B8FE-F4CD-A17D-CFB0D42F7F03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10BA-02C5-5455-C6B9-9B392753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EC220-684C-C9A2-4C11-FE8A6A2A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8DA43-E72D-93D8-A766-7BF5AB33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2B5596-73BF-350F-9489-DF4EE6BB4FAF}"/>
              </a:ext>
            </a:extLst>
          </p:cNvPr>
          <p:cNvSpPr txBox="1"/>
          <p:nvPr/>
        </p:nvSpPr>
        <p:spPr>
          <a:xfrm>
            <a:off x="288521" y="599768"/>
            <a:ext cx="481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Circle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region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6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8DF8-B280-D35D-EF4B-4A64FAB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001EF9-29DC-DCD0-9B22-6C5FD657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B0461E-85DF-C1C0-AFE1-73EEB783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6207DA-C8AA-589F-4A27-AAF05FB3DB7C}"/>
              </a:ext>
            </a:extLst>
          </p:cNvPr>
          <p:cNvSpPr txBox="1"/>
          <p:nvPr/>
        </p:nvSpPr>
        <p:spPr>
          <a:xfrm>
            <a:off x="288521" y="599768"/>
            <a:ext cx="528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limitation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6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719-8D12-B90C-8BF3-910F6FB5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DA163A-8E40-0F3F-D1D7-2B6BE16C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73B7CE-B00A-3DBB-7104-353A6DD7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66B8B7-1A27-6BE6-BC1E-D3AB9440C041}"/>
              </a:ext>
            </a:extLst>
          </p:cNvPr>
          <p:cNvSpPr txBox="1"/>
          <p:nvPr/>
        </p:nvSpPr>
        <p:spPr>
          <a:xfrm>
            <a:off x="288521" y="599768"/>
            <a:ext cx="49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Best mix of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4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1E35-B80D-B3E8-D31B-73119668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0F778C-0E44-8F0B-7076-55229F90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287C4-17C6-43DD-E371-22E0F977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F56BB7-5CD5-50DA-CFDB-1ED7527EC06D}"/>
              </a:ext>
            </a:extLst>
          </p:cNvPr>
          <p:cNvSpPr txBox="1"/>
          <p:nvPr/>
        </p:nvSpPr>
        <p:spPr>
          <a:xfrm>
            <a:off x="288521" y="599768"/>
            <a:ext cx="525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– System model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5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31F9-061C-694B-6694-40A7D954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1A93B-3215-37F9-7D1A-60F78A8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BC288-2E70-7826-C144-2B7A51185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CC1FBB-C4E7-E9E1-5E8C-0DFC9E8C211A}"/>
              </a:ext>
            </a:extLst>
          </p:cNvPr>
          <p:cNvSpPr txBox="1"/>
          <p:nvPr/>
        </p:nvSpPr>
        <p:spPr>
          <a:xfrm>
            <a:off x="288521" y="599768"/>
            <a:ext cx="42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H2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60602"/>
          </a:xfrm>
        </p:spPr>
        <p:txBody>
          <a:bodyPr/>
          <a:lstStyle/>
          <a:p>
            <a:r>
              <a:rPr lang="it-IT" dirty="0"/>
              <a:t>Network Control: Project 22</a:t>
            </a:r>
            <a:endParaRPr lang="it-IT"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</p:spPr>
            <p:txBody>
              <a:bodyPr/>
              <a:lstStyle/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  <a:p>
                <a:endParaRPr lang="it-IT" dirty="0"/>
              </a:p>
              <a:p>
                <a:r>
                  <a:rPr lang="it-IT" sz="1700" dirty="0">
                    <a:latin typeface="Georgia" panose="02040502050405020303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7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7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7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it-IT" sz="17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Sup>
                              <m:sSubSupPr>
                                <m:ctrlPr>
                                  <a:rPr lang="it-IT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  <m:sup>
                                <m:r>
                                  <a:rPr lang="it-IT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being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7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7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7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lang="it-IT" sz="17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7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it-IT" sz="17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it-IT" sz="17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=1,….9.</m:t>
                    </m:r>
                  </m:oMath>
                </a14:m>
                <a:endParaRPr lang="it-IT" sz="17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represent</a:t>
                </a:r>
                <a:r>
                  <a:rPr lang="it-IT" sz="1600" dirty="0">
                    <a:latin typeface="Georgia" panose="02040502050405020303" pitchFamily="18" charset="0"/>
                  </a:rPr>
                  <a:t> the position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on the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cartesian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plane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7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p>
                    </m:sSubSup>
                  </m:oMath>
                </a14:m>
                <a:r>
                  <a:rPr lang="it-IT" sz="1700" dirty="0"/>
                  <a:t> </a:t>
                </a:r>
                <a:r>
                  <a:rPr lang="it-IT" sz="1700" dirty="0" err="1">
                    <a:latin typeface="Georgia" panose="02040502050405020303" pitchFamily="18" charset="0"/>
                  </a:rPr>
                  <a:t>is</a:t>
                </a:r>
                <a:r>
                  <a:rPr lang="it-IT" sz="1700" dirty="0">
                    <a:latin typeface="Georgia" panose="02040502050405020303" pitchFamily="18" charset="0"/>
                  </a:rPr>
                  <a:t> the </a:t>
                </a:r>
                <a:r>
                  <a:rPr lang="it-IT" sz="1600" dirty="0">
                    <a:latin typeface="Georgia" panose="02040502050405020303" pitchFamily="18" charset="0"/>
                  </a:rPr>
                  <a:t>derivative of the position, </a:t>
                </a:r>
                <a:r>
                  <a:rPr lang="it-IT" sz="1600" dirty="0" err="1">
                    <a:latin typeface="Georgia" panose="02040502050405020303" pitchFamily="18" charset="0"/>
                  </a:rPr>
                  <a:t>it</a:t>
                </a:r>
                <a:r>
                  <a:rPr lang="it-IT" sz="1600" dirty="0">
                    <a:latin typeface="Georgia" panose="02040502050405020303" pitchFamily="18" charset="0"/>
                  </a:rPr>
                  <a:t> shows the speed of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each</a:t>
                </a:r>
                <a:r>
                  <a:rPr lang="it-IT" sz="1600" dirty="0">
                    <a:latin typeface="Georgia" panose="02040502050405020303" pitchFamily="18" charset="0"/>
                  </a:rPr>
                  <a:t> mass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611" y="1429702"/>
                <a:ext cx="8914861" cy="4525963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7A6B8C-65EF-3898-8DC7-BD8B28CF2E10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System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Model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204-E3B9-4957-0378-3FD3B7DD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F3219-A2F3-1F10-7670-27605DD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01DDE-1C4A-EF70-435F-68AAC67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AC261B-52C9-EB0D-4FAD-8B8DF9C2C9FA}"/>
              </a:ext>
            </a:extLst>
          </p:cNvPr>
          <p:cNvSpPr txBox="1"/>
          <p:nvPr/>
        </p:nvSpPr>
        <p:spPr>
          <a:xfrm>
            <a:off x="288521" y="599768"/>
            <a:ext cx="701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Discrete time with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noise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Hinf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0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1A5E-EFB3-CBC5-06E3-E6329C3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B1759-D886-BBAE-AC4E-2602E9C4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28B8B1-793B-9390-E055-E0A6774F5C66}"/>
              </a:ext>
            </a:extLst>
          </p:cNvPr>
          <p:cNvSpPr txBox="1"/>
          <p:nvPr/>
        </p:nvSpPr>
        <p:spPr>
          <a:xfrm>
            <a:off x="288520" y="599768"/>
            <a:ext cx="400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Eigenvalues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Spectral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abscissa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A4813D5-9C44-6D4C-FD33-20C9E24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044" y="1532710"/>
            <a:ext cx="1235783" cy="4769386"/>
          </a:xfrm>
        </p:spPr>
        <p:txBody>
          <a:bodyPr>
            <a:normAutofit fontScale="25000" lnSpcReduction="20000"/>
          </a:bodyPr>
          <a:lstStyle/>
          <a:p>
            <a:endParaRPr lang="nn-NO" dirty="0"/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-0.2596 + 1.0588i</a:t>
            </a:r>
          </a:p>
          <a:p>
            <a:r>
              <a:rPr lang="nn-NO" sz="3100" dirty="0"/>
              <a:t>-0.2596 - 1.0588i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-0.2898 + 0.9033i</a:t>
            </a:r>
          </a:p>
          <a:p>
            <a:r>
              <a:rPr lang="nn-NO" sz="3100" dirty="0"/>
              <a:t>-0.2898 - 0.9033i</a:t>
            </a:r>
          </a:p>
          <a:p>
            <a:r>
              <a:rPr lang="nn-NO" sz="3100" dirty="0"/>
              <a:t>-0.1449 + 0.7041i</a:t>
            </a:r>
          </a:p>
          <a:p>
            <a:r>
              <a:rPr lang="nn-NO" sz="3100" dirty="0"/>
              <a:t>-0.1449 - 0.7041i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-0.1582 + 0.5280i</a:t>
            </a:r>
          </a:p>
          <a:p>
            <a:r>
              <a:rPr lang="nn-NO" sz="3100" dirty="0"/>
              <a:t>-0.1582 - 0.5280i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-0.1346 + 0.5072i</a:t>
            </a:r>
          </a:p>
          <a:p>
            <a:r>
              <a:rPr lang="nn-NO" sz="3100" dirty="0"/>
              <a:t>-0.1346 - 0.5072i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-0.1351 + 0.4072i</a:t>
            </a:r>
          </a:p>
          <a:p>
            <a:r>
              <a:rPr lang="nn-NO" sz="3100" dirty="0"/>
              <a:t>-0.1351 - 0.4072i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-0.0349 + 0.2993i</a:t>
            </a:r>
          </a:p>
          <a:p>
            <a:r>
              <a:rPr lang="nn-NO" sz="3100" dirty="0"/>
              <a:t>-0.0349 - 0.2993i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-0.0513 + 0.2685i</a:t>
            </a:r>
          </a:p>
          <a:p>
            <a:r>
              <a:rPr lang="nn-NO" sz="3100" dirty="0"/>
              <a:t>-0.0513 - 0.2685i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0.0000 - 0.0000i</a:t>
            </a:r>
          </a:p>
          <a:p>
            <a:r>
              <a:rPr lang="nn-NO" sz="3100" dirty="0"/>
              <a:t>0.0000 + 0.0000i</a:t>
            </a:r>
          </a:p>
          <a:p>
            <a:r>
              <a:rPr lang="nn-NO" sz="3100" dirty="0"/>
              <a:t>0.0000 + 0.0000i</a:t>
            </a:r>
          </a:p>
          <a:p>
            <a:endParaRPr lang="nn-NO" dirty="0"/>
          </a:p>
          <a:p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112D8-C8FA-9C80-6EE9-D99356139D2E}"/>
              </a:ext>
            </a:extLst>
          </p:cNvPr>
          <p:cNvSpPr txBox="1"/>
          <p:nvPr/>
        </p:nvSpPr>
        <p:spPr>
          <a:xfrm>
            <a:off x="7645291" y="1607346"/>
            <a:ext cx="11016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+ 0.1030i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0.9689 - 0.1030i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+ 0.0876i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0.9675 - 0.0876i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+ 0.0693i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0.9832 - 0.0693i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+ 0.0519i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0.9829 - 0.0519i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+ 0.0500i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0.9854 - 0.0500i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+ 0.0402i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0.9858 - 0.0402i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+ 0.0298i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0.9961 - 0.0298i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+ 0.0267i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0.9945 - 0.0267i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1.0000 + 0.0000i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21DC0B7-659F-BC30-D606-9796346841B7}"/>
              </a:ext>
            </a:extLst>
          </p:cNvPr>
          <p:cNvSpPr/>
          <p:nvPr/>
        </p:nvSpPr>
        <p:spPr>
          <a:xfrm>
            <a:off x="6087291" y="5547360"/>
            <a:ext cx="2569029" cy="50509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A8E73E-57AA-DF00-CC16-E3BC9926CA05}"/>
              </a:ext>
            </a:extLst>
          </p:cNvPr>
          <p:cNvSpPr txBox="1"/>
          <p:nvPr/>
        </p:nvSpPr>
        <p:spPr>
          <a:xfrm>
            <a:off x="5863879" y="1290266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Continous</a:t>
            </a:r>
            <a:r>
              <a:rPr lang="it-IT" dirty="0"/>
              <a:t> time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916873-A6E1-ACE6-1407-504AF045585C}"/>
              </a:ext>
            </a:extLst>
          </p:cNvPr>
          <p:cNvSpPr txBox="1"/>
          <p:nvPr/>
        </p:nvSpPr>
        <p:spPr>
          <a:xfrm>
            <a:off x="7445827" y="1298043"/>
            <a:ext cx="185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Discrete time</a:t>
            </a:r>
            <a:endParaRPr lang="en-GB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F536CCA-08C2-38B2-6340-285BED935B68}"/>
              </a:ext>
            </a:extLst>
          </p:cNvPr>
          <p:cNvCxnSpPr/>
          <p:nvPr/>
        </p:nvCxnSpPr>
        <p:spPr>
          <a:xfrm>
            <a:off x="7445827" y="1298043"/>
            <a:ext cx="0" cy="4693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F95A829-CE8F-6E86-419D-CFE0E7B225CB}"/>
              </a:ext>
            </a:extLst>
          </p:cNvPr>
          <p:cNvSpPr txBox="1"/>
          <p:nvPr/>
        </p:nvSpPr>
        <p:spPr>
          <a:xfrm>
            <a:off x="1511446" y="5639582"/>
            <a:ext cx="306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Simply </a:t>
            </a:r>
            <a:r>
              <a:rPr lang="it-IT" dirty="0" err="1">
                <a:latin typeface="Georgia" panose="02040502050405020303" pitchFamily="18" charset="0"/>
              </a:rPr>
              <a:t>stable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eigenvalues</a:t>
            </a:r>
            <a:endParaRPr lang="en-GB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D919E54-2C3F-F448-7546-D4F069B3F4F1}"/>
              </a:ext>
            </a:extLst>
          </p:cNvPr>
          <p:cNvCxnSpPr>
            <a:cxnSpLocks/>
          </p:cNvCxnSpPr>
          <p:nvPr/>
        </p:nvCxnSpPr>
        <p:spPr>
          <a:xfrm>
            <a:off x="4450080" y="5799908"/>
            <a:ext cx="1487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564331E-D924-B14E-BFEB-13E245A4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1" y="1648477"/>
            <a:ext cx="4748060" cy="3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2310-6C60-F5F9-EB64-B9C2C255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09B4B-A1F9-D736-04BB-0E4E0C8E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>
                    <a:latin typeface="Georgia" panose="02040502050405020303" pitchFamily="18" charset="0"/>
                  </a:rPr>
                  <a:t>Imposing the following information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constriants</a:t>
                </a:r>
                <a:r>
                  <a:rPr lang="it-IT" sz="1800" dirty="0"/>
                  <a:t>: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i="1" dirty="0">
                    <a:latin typeface="Georgia" panose="02040502050405020303" pitchFamily="18" charset="0"/>
                  </a:rPr>
                  <a:t>;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Decentralized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indenty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800" i="1" dirty="0">
                    <a:latin typeface="Georgia" panose="02040502050405020303" pitchFamily="18" charset="0"/>
                  </a:rPr>
                  <a:t>;</a:t>
                </a:r>
              </a:p>
              <a:p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1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a 9 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banded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; </a:t>
                </a:r>
              </a:p>
              <a:p>
                <a:r>
                  <a:rPr lang="it-IT" sz="1800" i="1" dirty="0" err="1">
                    <a:latin typeface="Georgia" panose="02040502050405020303" pitchFamily="18" charset="0"/>
                  </a:rPr>
                  <a:t>Distribuited</a:t>
                </a:r>
                <a:r>
                  <a:rPr lang="it-IT" sz="1800" i="1" dirty="0">
                    <a:latin typeface="Georgia" panose="02040502050405020303" pitchFamily="18" charset="0"/>
                  </a:rPr>
                  <a:t> 2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is</a:t>
                </a:r>
                <a:r>
                  <a:rPr lang="it-IT" sz="1800" i="1" dirty="0">
                    <a:latin typeface="Georgia" panose="02040502050405020303" pitchFamily="18" charset="0"/>
                  </a:rPr>
                  <a:t> 9x 9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bordered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block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diagonal</a:t>
                </a:r>
                <a:r>
                  <a:rPr lang="it-IT" sz="1800" i="1" dirty="0">
                    <a:latin typeface="Georgia" panose="02040502050405020303" pitchFamily="18" charset="0"/>
                  </a:rPr>
                  <a:t> </a:t>
                </a:r>
                <a:r>
                  <a:rPr lang="it-IT" sz="1800" i="1" dirty="0" err="1">
                    <a:latin typeface="Georgia" panose="02040502050405020303" pitchFamily="18" charset="0"/>
                  </a:rPr>
                  <a:t>matrix</a:t>
                </a:r>
                <a:r>
                  <a:rPr lang="it-IT" sz="1800" i="1" dirty="0">
                    <a:latin typeface="Georgia" panose="02040502050405020303" pitchFamily="18" charset="0"/>
                  </a:rPr>
                  <a:t>.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r>
                  <a:rPr lang="it-IT" sz="1800" dirty="0" err="1">
                    <a:latin typeface="Georgia" panose="02040502050405020303" pitchFamily="18" charset="0"/>
                  </a:rPr>
                  <a:t>We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didn’t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find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fixed</a:t>
                </a:r>
                <a:r>
                  <a:rPr lang="it-IT" sz="1800" dirty="0">
                    <a:latin typeface="Georgia" panose="02040502050405020303" pitchFamily="18" charset="0"/>
                  </a:rPr>
                  <a:t> </a:t>
                </a:r>
                <a:r>
                  <a:rPr lang="it-IT" sz="1800" dirty="0" err="1">
                    <a:latin typeface="Georgia" panose="02040502050405020303" pitchFamily="18" charset="0"/>
                  </a:rPr>
                  <a:t>modes</a:t>
                </a:r>
                <a:r>
                  <a:rPr lang="it-IT" sz="1800" dirty="0">
                    <a:latin typeface="Georgia" panose="02040502050405020303" pitchFamily="18" charset="0"/>
                  </a:rPr>
                  <a:t>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different</a:t>
                </a:r>
                <a:r>
                  <a:rPr lang="it-IT" sz="1800" dirty="0">
                    <a:latin typeface="Georgia" panose="02040502050405020303" pitchFamily="18" charset="0"/>
                  </a:rPr>
                  <a:t> control </a:t>
                </a:r>
                <a:r>
                  <a:rPr lang="it-IT" sz="1800" dirty="0" err="1">
                    <a:latin typeface="Georgia" panose="02040502050405020303" pitchFamily="18" charset="0"/>
                  </a:rPr>
                  <a:t>structure</a:t>
                </a:r>
                <a:r>
                  <a:rPr lang="it-IT" sz="1800" dirty="0">
                    <a:latin typeface="Georgia" panose="02040502050405020303" pitchFamily="18" charset="0"/>
                  </a:rPr>
                  <a:t> and in the </a:t>
                </a:r>
                <a:r>
                  <a:rPr lang="it-IT" sz="1800" dirty="0" err="1">
                    <a:latin typeface="Georgia" panose="02040502050405020303" pitchFamily="18" charset="0"/>
                  </a:rPr>
                  <a:t>continuos</a:t>
                </a:r>
                <a:r>
                  <a:rPr lang="it-IT" sz="1800" dirty="0">
                    <a:latin typeface="Georgia" panose="02040502050405020303" pitchFamily="18" charset="0"/>
                  </a:rPr>
                  <a:t> and </a:t>
                </a:r>
                <a:r>
                  <a:rPr lang="it-IT" sz="1800" dirty="0" err="1">
                    <a:latin typeface="Georgia" panose="02040502050405020303" pitchFamily="18" charset="0"/>
                  </a:rPr>
                  <a:t>discrite</a:t>
                </a:r>
                <a:r>
                  <a:rPr lang="it-IT" sz="1800" dirty="0">
                    <a:latin typeface="Georgia" panose="02040502050405020303" pitchFamily="18" charset="0"/>
                  </a:rPr>
                  <a:t> time.</a:t>
                </a: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1800" i="1" dirty="0">
                  <a:latin typeface="Georgia" panose="02040502050405020303" pitchFamily="18" charset="0"/>
                </a:endParaRPr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A82779-DDBC-DCC4-01D2-6E1676E2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9412"/>
                <a:ext cx="8323726" cy="4826752"/>
              </a:xfrm>
              <a:blipFill>
                <a:blip r:embed="rId2"/>
                <a:stretch>
                  <a:fillRect l="-586" t="-6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143837-9DED-4CC3-FE79-1FD6454469CC}"/>
              </a:ext>
            </a:extLst>
          </p:cNvPr>
          <p:cNvSpPr txBox="1"/>
          <p:nvPr/>
        </p:nvSpPr>
        <p:spPr>
          <a:xfrm>
            <a:off x="288521" y="599768"/>
            <a:ext cx="25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Structure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1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9BBB-4C4F-5D07-684B-4292AF69C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72F9B-F289-CC30-AE30-46B19C4F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11BE6F-2497-F3B5-3F3E-55B470C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sz="2800" dirty="0">
                <a:latin typeface="Georgia" panose="02040502050405020303" pitchFamily="18" charset="0"/>
              </a:rPr>
              <a:t>CONTINUOS 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222DF-0799-2F05-F5B2-3B954F41F534}"/>
              </a:ext>
            </a:extLst>
          </p:cNvPr>
          <p:cNvSpPr txBox="1"/>
          <p:nvPr/>
        </p:nvSpPr>
        <p:spPr>
          <a:xfrm>
            <a:off x="288521" y="599768"/>
            <a:ext cx="207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7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06FE-6079-F444-5F1D-F940D4E8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0829D-2ABB-C2CA-94DE-3B474C88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845FF8-1C7C-A297-13D6-88F842CCC686}"/>
              </a:ext>
            </a:extLst>
          </p:cNvPr>
          <p:cNvSpPr txBox="1"/>
          <p:nvPr/>
        </p:nvSpPr>
        <p:spPr>
          <a:xfrm>
            <a:off x="288520" y="599768"/>
            <a:ext cx="65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stability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performance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Immagine 11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4EB5A10-5B37-9B25-59F2-DF837A09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" y="1332433"/>
            <a:ext cx="4324961" cy="3243721"/>
          </a:xfrm>
          <a:prstGeom prst="rect">
            <a:avLst/>
          </a:prstGeom>
        </p:spPr>
      </p:pic>
      <p:pic>
        <p:nvPicPr>
          <p:cNvPr id="14" name="Immagine 13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D366C2A-1CF7-5A42-C470-431F84E4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429702"/>
            <a:ext cx="4324961" cy="32437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C95382-33A2-8439-142F-4270BAD87709}"/>
              </a:ext>
            </a:extLst>
          </p:cNvPr>
          <p:cNvSpPr txBox="1"/>
          <p:nvPr/>
        </p:nvSpPr>
        <p:spPr>
          <a:xfrm>
            <a:off x="704675" y="4957623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56CCA0-504E-358C-3128-4E62E2BE285B}"/>
              </a:ext>
            </a:extLst>
          </p:cNvPr>
          <p:cNvSpPr txBox="1"/>
          <p:nvPr/>
        </p:nvSpPr>
        <p:spPr>
          <a:xfrm>
            <a:off x="5294421" y="4957623"/>
            <a:ext cx="301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el-GR" dirty="0">
                <a:latin typeface="Georgia" panose="02040502050405020303" pitchFamily="18" charset="0"/>
              </a:rPr>
              <a:t>α</a:t>
            </a:r>
            <a:r>
              <a:rPr lang="it-IT" dirty="0">
                <a:latin typeface="Georgia" panose="02040502050405020303" pitchFamily="18" charset="0"/>
              </a:rPr>
              <a:t>= -10</a:t>
            </a:r>
          </a:p>
        </p:txBody>
      </p:sp>
    </p:spTree>
    <p:extLst>
      <p:ext uri="{BB962C8B-B14F-4D97-AF65-F5344CB8AC3E}">
        <p14:creationId xmlns:p14="http://schemas.microsoft.com/office/powerpoint/2010/main" val="122960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011A-733F-9657-D684-C5749CAC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90B77-16F7-56AD-D817-7514BEEA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72661A-7148-3D31-B1D2-E9E63D4370D5}"/>
              </a:ext>
            </a:extLst>
          </p:cNvPr>
          <p:cNvSpPr txBox="1"/>
          <p:nvPr/>
        </p:nvSpPr>
        <p:spPr>
          <a:xfrm>
            <a:off x="288520" y="599768"/>
            <a:ext cx="60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Centralized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sector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and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effort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36366C81-7B62-1716-6EC7-F0C36266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7" y="1327967"/>
            <a:ext cx="4521464" cy="3391098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28247D14-AE40-C1AE-E737-24C1895F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519" y="1327967"/>
            <a:ext cx="4521464" cy="33910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7281BD-A131-4EB2-154A-8EE3AEC51A87}"/>
              </a:ext>
            </a:extLst>
          </p:cNvPr>
          <p:cNvSpPr txBox="1"/>
          <p:nvPr/>
        </p:nvSpPr>
        <p:spPr>
          <a:xfrm>
            <a:off x="983264" y="5077932"/>
            <a:ext cx="190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dirty="0">
                <a:latin typeface="Georgia" panose="02040502050405020303" pitchFamily="18" charset="0"/>
              </a:rPr>
              <a:t>Angle= -10°</a:t>
            </a:r>
          </a:p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490D95-EC4F-C513-F03C-7C406253765D}"/>
                  </a:ext>
                </a:extLst>
              </p:cNvPr>
              <p:cNvSpPr txBox="1"/>
              <p:nvPr/>
            </p:nvSpPr>
            <p:spPr>
              <a:xfrm>
                <a:off x="5729502" y="5050688"/>
                <a:ext cx="19094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 err="1">
                    <a:latin typeface="Georgia" panose="02040502050405020303" pitchFamily="18" charset="0"/>
                  </a:rPr>
                  <a:t>Spectral</a:t>
                </a:r>
                <a:r>
                  <a:rPr lang="it-IT" dirty="0">
                    <a:latin typeface="Georgia" panose="02040502050405020303" pitchFamily="18" charset="0"/>
                  </a:rPr>
                  <a:t> </a:t>
                </a:r>
                <a:r>
                  <a:rPr lang="it-IT" dirty="0" err="1">
                    <a:latin typeface="Georgia" panose="02040502050405020303" pitchFamily="18" charset="0"/>
                  </a:rPr>
                  <a:t>abscissa</a:t>
                </a:r>
                <a:endParaRPr lang="it-IT" dirty="0">
                  <a:latin typeface="Georgia" panose="02040502050405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= 0.001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=0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1490D95-EC4F-C513-F03C-7C4062537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02" y="5050688"/>
                <a:ext cx="1909497" cy="923330"/>
              </a:xfrm>
              <a:prstGeom prst="rect">
                <a:avLst/>
              </a:prstGeom>
              <a:blipFill>
                <a:blip r:embed="rId4"/>
                <a:stretch>
                  <a:fillRect l="-2556" t="-3974" r="-1917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25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F27C-0079-05EE-BCB8-9894EDB8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3DDEA-DE46-C847-E4BF-BDAF8A85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B02DDB-75B5-6FF3-E82E-4B1B47C1FF13}"/>
              </a:ext>
            </a:extLst>
          </p:cNvPr>
          <p:cNvSpPr txBox="1"/>
          <p:nvPr/>
        </p:nvSpPr>
        <p:spPr>
          <a:xfrm>
            <a:off x="288521" y="599768"/>
            <a:ext cx="51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Centraliced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control H2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numer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12873EF9-BBAC-71C9-E811-1BE1753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" y="1329034"/>
            <a:ext cx="4222983" cy="31672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9A7174-0205-72D0-8DBE-C8DDD6944115}"/>
              </a:ext>
            </a:extLst>
          </p:cNvPr>
          <p:cNvSpPr txBox="1"/>
          <p:nvPr/>
        </p:nvSpPr>
        <p:spPr>
          <a:xfrm>
            <a:off x="1327212" y="4775929"/>
            <a:ext cx="190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Georgia" panose="02040502050405020303" pitchFamily="18" charset="0"/>
              </a:rPr>
              <a:t>Spectral</a:t>
            </a:r>
            <a:r>
              <a:rPr lang="it-IT" dirty="0">
                <a:latin typeface="Georgia" panose="02040502050405020303" pitchFamily="18" charset="0"/>
              </a:rPr>
              <a:t> </a:t>
            </a:r>
            <a:r>
              <a:rPr lang="it-IT" dirty="0" err="1">
                <a:latin typeface="Georgia" panose="02040502050405020303" pitchFamily="18" charset="0"/>
              </a:rPr>
              <a:t>abscissa</a:t>
            </a:r>
            <a:endParaRPr lang="it-IT" dirty="0">
              <a:latin typeface="Georgia" panose="02040502050405020303" pitchFamily="18" charset="0"/>
            </a:endParaRPr>
          </a:p>
          <a:p>
            <a:pPr algn="ctr"/>
            <a:r>
              <a:rPr lang="it-IT" dirty="0">
                <a:latin typeface="Georgia" panose="02040502050405020303" pitchFamily="18" charset="0"/>
              </a:rPr>
              <a:t>Angle= -10°</a:t>
            </a:r>
          </a:p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8B60D0-BCD5-5B97-CA52-D3374FDF2F59}"/>
                  </a:ext>
                </a:extLst>
              </p:cNvPr>
              <p:cNvSpPr txBox="1"/>
              <p:nvPr/>
            </p:nvSpPr>
            <p:spPr>
              <a:xfrm>
                <a:off x="4371972" y="1505824"/>
                <a:ext cx="109476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8B60D0-BCD5-5B97-CA52-D3374FDF2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72" y="1505824"/>
                <a:ext cx="1094763" cy="617861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3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D7A3-D256-E19B-BE93-93F71E9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B9AB43-52EF-BCE4-AB6B-BBDFCA0A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Network Control: Project 22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27B442-36EF-9AE7-254D-BD626EA86C1E}"/>
              </a:ext>
            </a:extLst>
          </p:cNvPr>
          <p:cNvSpPr txBox="1"/>
          <p:nvPr/>
        </p:nvSpPr>
        <p:spPr>
          <a:xfrm>
            <a:off x="288521" y="599768"/>
            <a:ext cx="447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Continuous</a:t>
            </a:r>
            <a:r>
              <a:rPr lang="it-IT" dirty="0">
                <a:solidFill>
                  <a:schemeClr val="bg2"/>
                </a:solidFill>
                <a:latin typeface="Georgia" panose="02040502050405020303" pitchFamily="18" charset="0"/>
              </a:rPr>
              <a:t> time – Best mix of </a:t>
            </a:r>
            <a:r>
              <a:rPr lang="it-IT" dirty="0" err="1">
                <a:solidFill>
                  <a:schemeClr val="bg2"/>
                </a:solidFill>
                <a:latin typeface="Georgia" panose="02040502050405020303" pitchFamily="18" charset="0"/>
              </a:rPr>
              <a:t>contraints</a:t>
            </a:r>
            <a:endParaRPr lang="en-GB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42C0F27-66F8-66EB-8624-C272688B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232"/>
            <a:ext cx="4609343" cy="3457007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A86125C-446C-2E02-F4C2-8F50BAC8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7" y="1314232"/>
            <a:ext cx="4609343" cy="34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8497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331</TotalTime>
  <Words>651</Words>
  <Application>Microsoft Office PowerPoint</Application>
  <PresentationFormat>Presentazione su schermo (4:3)</PresentationFormat>
  <Paragraphs>156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Arial</vt:lpstr>
      <vt:lpstr>Cambria Math</vt:lpstr>
      <vt:lpstr>Georgia</vt:lpstr>
      <vt:lpstr>Wingdings</vt:lpstr>
      <vt:lpstr>POLI</vt:lpstr>
      <vt:lpstr>Titolo presentazione sottotitolo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  <vt:lpstr>Network Control: Project 22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Carlo leidi</cp:lastModifiedBy>
  <cp:revision>31</cp:revision>
  <dcterms:created xsi:type="dcterms:W3CDTF">2015-05-26T12:27:57Z</dcterms:created>
  <dcterms:modified xsi:type="dcterms:W3CDTF">2025-02-09T14:13:37Z</dcterms:modified>
</cp:coreProperties>
</file>